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8" r:id="rId11"/>
    <p:sldId id="269" r:id="rId12"/>
    <p:sldId id="274" r:id="rId13"/>
    <p:sldId id="282" r:id="rId14"/>
    <p:sldId id="283" r:id="rId15"/>
    <p:sldId id="284" r:id="rId16"/>
    <p:sldId id="285" r:id="rId17"/>
    <p:sldId id="278" r:id="rId18"/>
    <p:sldId id="281" r:id="rId19"/>
  </p:sldIdLst>
  <p:sldSz cx="9144000" cy="6858000" type="screen4x3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9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9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9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9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4381A7F4-1630-4594-995B-B3CF62496068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3849840" y="9378360"/>
            <a:ext cx="2946240" cy="4935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1229171-46BF-4305-94C5-8AD51700AD8D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3849840" y="9378360"/>
            <a:ext cx="2946240" cy="4935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1135776-6618-484B-A250-0A5E1B1CB6D6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39775"/>
            <a:ext cx="4935537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0551" y="4690944"/>
            <a:ext cx="5438140" cy="444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4:notes"/>
          <p:cNvSpPr txBox="1">
            <a:spLocks noGrp="1"/>
          </p:cNvSpPr>
          <p:nvPr>
            <p:ph type="sldNum" idx="12"/>
          </p:nvPr>
        </p:nvSpPr>
        <p:spPr>
          <a:xfrm>
            <a:off x="3849664" y="9378514"/>
            <a:ext cx="2946443" cy="49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3269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39775"/>
            <a:ext cx="4935537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0551" y="4690944"/>
            <a:ext cx="5438140" cy="444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4:notes"/>
          <p:cNvSpPr txBox="1">
            <a:spLocks noGrp="1"/>
          </p:cNvSpPr>
          <p:nvPr>
            <p:ph type="sldNum" idx="12"/>
          </p:nvPr>
        </p:nvSpPr>
        <p:spPr>
          <a:xfrm>
            <a:off x="3849664" y="9378514"/>
            <a:ext cx="2946443" cy="49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5986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39775"/>
            <a:ext cx="4935537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0551" y="4690944"/>
            <a:ext cx="5438140" cy="444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4:notes"/>
          <p:cNvSpPr txBox="1">
            <a:spLocks noGrp="1"/>
          </p:cNvSpPr>
          <p:nvPr>
            <p:ph type="sldNum" idx="12"/>
          </p:nvPr>
        </p:nvSpPr>
        <p:spPr>
          <a:xfrm>
            <a:off x="3849664" y="9378514"/>
            <a:ext cx="2946443" cy="49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7086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39775"/>
            <a:ext cx="4935537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0551" y="4690944"/>
            <a:ext cx="5438140" cy="444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4:notes"/>
          <p:cNvSpPr txBox="1">
            <a:spLocks noGrp="1"/>
          </p:cNvSpPr>
          <p:nvPr>
            <p:ph type="sldNum" idx="12"/>
          </p:nvPr>
        </p:nvSpPr>
        <p:spPr>
          <a:xfrm>
            <a:off x="3849664" y="9378514"/>
            <a:ext cx="2946443" cy="49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9019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39775"/>
            <a:ext cx="4935537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0551" y="4690944"/>
            <a:ext cx="5438140" cy="444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4:notes"/>
          <p:cNvSpPr txBox="1">
            <a:spLocks noGrp="1"/>
          </p:cNvSpPr>
          <p:nvPr>
            <p:ph type="sldNum" idx="12"/>
          </p:nvPr>
        </p:nvSpPr>
        <p:spPr>
          <a:xfrm>
            <a:off x="3849664" y="9378514"/>
            <a:ext cx="2946443" cy="49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6359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39775"/>
            <a:ext cx="4935537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0551" y="4690944"/>
            <a:ext cx="5438140" cy="444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4:notes"/>
          <p:cNvSpPr txBox="1">
            <a:spLocks noGrp="1"/>
          </p:cNvSpPr>
          <p:nvPr>
            <p:ph type="sldNum" idx="12"/>
          </p:nvPr>
        </p:nvSpPr>
        <p:spPr>
          <a:xfrm>
            <a:off x="3849664" y="9378514"/>
            <a:ext cx="2946443" cy="49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7181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39775"/>
            <a:ext cx="4935537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0551" y="4690944"/>
            <a:ext cx="5438140" cy="444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Fix the references (updated)</a:t>
            </a:r>
            <a:endParaRPr/>
          </a:p>
        </p:txBody>
      </p:sp>
      <p:sp>
        <p:nvSpPr>
          <p:cNvPr id="86" name="Google Shape;86;p4:notes"/>
          <p:cNvSpPr txBox="1">
            <a:spLocks noGrp="1"/>
          </p:cNvSpPr>
          <p:nvPr>
            <p:ph type="sldNum" idx="12"/>
          </p:nvPr>
        </p:nvSpPr>
        <p:spPr>
          <a:xfrm>
            <a:off x="3849664" y="9378514"/>
            <a:ext cx="2946443" cy="49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4502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" name="Picture 43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5" name="Picture 4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Picture 8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90" name="Picture 89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8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8.jpeg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7.jpe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2;p3"/>
          <p:cNvPicPr/>
          <p:nvPr/>
        </p:nvPicPr>
        <p:blipFill>
          <a:blip r:embed="rId14"/>
          <a:stretch/>
        </p:blipFill>
        <p:spPr>
          <a:xfrm>
            <a:off x="0" y="-35280"/>
            <a:ext cx="9143640" cy="6933960"/>
          </a:xfrm>
          <a:prstGeom prst="rect">
            <a:avLst/>
          </a:prstGeom>
          <a:ln>
            <a:noFill/>
          </a:ln>
        </p:spPr>
      </p:pic>
      <p:sp>
        <p:nvSpPr>
          <p:cNvPr id="13" name="CustomShape 1"/>
          <p:cNvSpPr/>
          <p:nvPr/>
        </p:nvSpPr>
        <p:spPr>
          <a:xfrm>
            <a:off x="0" y="152280"/>
            <a:ext cx="1447560" cy="11998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Google Shape;25;p4"/>
          <p:cNvPicPr/>
          <p:nvPr/>
        </p:nvPicPr>
        <p:blipFill>
          <a:blip r:embed="rId15"/>
          <a:srcRect l="202804" t="-177948" r="-202804" b="177948"/>
          <a:stretch/>
        </p:blipFill>
        <p:spPr>
          <a:xfrm>
            <a:off x="5791680" y="128520"/>
            <a:ext cx="1727640" cy="1031040"/>
          </a:xfrm>
          <a:prstGeom prst="rect">
            <a:avLst/>
          </a:prstGeom>
          <a:ln>
            <a:noFill/>
          </a:ln>
        </p:spPr>
      </p:pic>
      <p:pic>
        <p:nvPicPr>
          <p:cNvPr id="3" name="Google Shape;27;p4"/>
          <p:cNvPicPr/>
          <p:nvPr/>
        </p:nvPicPr>
        <p:blipFill>
          <a:blip r:embed="rId16"/>
          <a:stretch/>
        </p:blipFill>
        <p:spPr>
          <a:xfrm>
            <a:off x="179640" y="138600"/>
            <a:ext cx="868320" cy="971640"/>
          </a:xfrm>
          <a:prstGeom prst="rect">
            <a:avLst/>
          </a:prstGeom>
          <a:ln>
            <a:noFill/>
          </a:ln>
        </p:spPr>
      </p:pic>
      <p:pic>
        <p:nvPicPr>
          <p:cNvPr id="4" name="Google Shape;28;p4"/>
          <p:cNvPicPr/>
          <p:nvPr/>
        </p:nvPicPr>
        <p:blipFill>
          <a:blip r:embed="rId17"/>
          <a:stretch/>
        </p:blipFill>
        <p:spPr>
          <a:xfrm>
            <a:off x="7519680" y="129600"/>
            <a:ext cx="1620720" cy="990360"/>
          </a:xfrm>
          <a:prstGeom prst="rect">
            <a:avLst/>
          </a:prstGeom>
          <a:ln>
            <a:noFill/>
          </a:ln>
        </p:spPr>
      </p:pic>
      <p:pic>
        <p:nvPicPr>
          <p:cNvPr id="5" name="Google Shape;29;p4"/>
          <p:cNvPicPr/>
          <p:nvPr/>
        </p:nvPicPr>
        <p:blipFill>
          <a:blip r:embed="rId18"/>
          <a:stretch/>
        </p:blipFill>
        <p:spPr>
          <a:xfrm>
            <a:off x="1094760" y="171360"/>
            <a:ext cx="1619640" cy="988200"/>
          </a:xfrm>
          <a:prstGeom prst="rect">
            <a:avLst/>
          </a:prstGeom>
          <a:ln>
            <a:noFill/>
          </a:ln>
        </p:spPr>
      </p:pic>
      <p:pic>
        <p:nvPicPr>
          <p:cNvPr id="6" name="Google Shape;30;p4"/>
          <p:cNvPicPr/>
          <p:nvPr/>
        </p:nvPicPr>
        <p:blipFill>
          <a:blip r:embed="rId19"/>
          <a:stretch/>
        </p:blipFill>
        <p:spPr>
          <a:xfrm>
            <a:off x="4802400" y="129960"/>
            <a:ext cx="1447560" cy="1028520"/>
          </a:xfrm>
          <a:prstGeom prst="rect">
            <a:avLst/>
          </a:prstGeom>
          <a:ln>
            <a:noFill/>
          </a:ln>
        </p:spPr>
      </p:pic>
      <p:pic>
        <p:nvPicPr>
          <p:cNvPr id="7" name="Google Shape;31;p4"/>
          <p:cNvPicPr/>
          <p:nvPr/>
        </p:nvPicPr>
        <p:blipFill>
          <a:blip r:embed="rId20"/>
          <a:stretch/>
        </p:blipFill>
        <p:spPr>
          <a:xfrm>
            <a:off x="6250320" y="129960"/>
            <a:ext cx="1279440" cy="1028520"/>
          </a:xfrm>
          <a:prstGeom prst="rect">
            <a:avLst/>
          </a:prstGeom>
          <a:ln>
            <a:noFill/>
          </a:ln>
        </p:spPr>
      </p:pic>
      <p:pic>
        <p:nvPicPr>
          <p:cNvPr id="8" name="Google Shape;32;p4"/>
          <p:cNvPicPr/>
          <p:nvPr/>
        </p:nvPicPr>
        <p:blipFill>
          <a:blip r:embed="rId15"/>
          <a:stretch/>
        </p:blipFill>
        <p:spPr>
          <a:xfrm>
            <a:off x="2734920" y="129960"/>
            <a:ext cx="2067120" cy="1028520"/>
          </a:xfrm>
          <a:prstGeom prst="rect">
            <a:avLst/>
          </a:prstGeom>
          <a:ln>
            <a:noFill/>
          </a:ln>
        </p:spPr>
      </p:pic>
      <p:pic>
        <p:nvPicPr>
          <p:cNvPr id="9" name="Picture 2"/>
          <p:cNvPicPr/>
          <p:nvPr/>
        </p:nvPicPr>
        <p:blipFill>
          <a:blip r:embed="rId21"/>
          <a:stretch/>
        </p:blipFill>
        <p:spPr>
          <a:xfrm>
            <a:off x="7519680" y="90720"/>
            <a:ext cx="1620720" cy="1067400"/>
          </a:xfrm>
          <a:prstGeom prst="rect">
            <a:avLst/>
          </a:prstGeom>
          <a:ln>
            <a:noFill/>
          </a:ln>
        </p:spPr>
      </p:pic>
      <p:sp>
        <p:nvSpPr>
          <p:cNvPr id="10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10;p1"/>
          <p:cNvPicPr/>
          <p:nvPr/>
        </p:nvPicPr>
        <p:blipFill>
          <a:blip r:embed="rId14"/>
          <a:stretch/>
        </p:blipFill>
        <p:spPr>
          <a:xfrm>
            <a:off x="0" y="-35280"/>
            <a:ext cx="9143640" cy="693396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0" y="152280"/>
            <a:ext cx="1447560" cy="11998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Google Shape;13;p2"/>
          <p:cNvPicPr/>
          <p:nvPr/>
        </p:nvPicPr>
        <p:blipFill>
          <a:blip r:embed="rId15"/>
          <a:stretch/>
        </p:blipFill>
        <p:spPr>
          <a:xfrm>
            <a:off x="179640" y="138600"/>
            <a:ext cx="868320" cy="971640"/>
          </a:xfrm>
          <a:prstGeom prst="rect">
            <a:avLst/>
          </a:prstGeom>
          <a:ln>
            <a:noFill/>
          </a:ln>
        </p:spPr>
      </p:pic>
      <p:pic>
        <p:nvPicPr>
          <p:cNvPr id="49" name="Google Shape;15;p2"/>
          <p:cNvPicPr/>
          <p:nvPr/>
        </p:nvPicPr>
        <p:blipFill>
          <a:blip r:embed="rId16"/>
          <a:stretch/>
        </p:blipFill>
        <p:spPr>
          <a:xfrm>
            <a:off x="7519680" y="129600"/>
            <a:ext cx="1620720" cy="990360"/>
          </a:xfrm>
          <a:prstGeom prst="rect">
            <a:avLst/>
          </a:prstGeom>
          <a:ln>
            <a:noFill/>
          </a:ln>
        </p:spPr>
      </p:pic>
      <p:pic>
        <p:nvPicPr>
          <p:cNvPr id="50" name="Google Shape;16;p2"/>
          <p:cNvPicPr/>
          <p:nvPr/>
        </p:nvPicPr>
        <p:blipFill>
          <a:blip r:embed="rId17"/>
          <a:stretch/>
        </p:blipFill>
        <p:spPr>
          <a:xfrm>
            <a:off x="1094760" y="171360"/>
            <a:ext cx="1619640" cy="988200"/>
          </a:xfrm>
          <a:prstGeom prst="rect">
            <a:avLst/>
          </a:prstGeom>
          <a:ln>
            <a:noFill/>
          </a:ln>
        </p:spPr>
      </p:pic>
      <p:pic>
        <p:nvPicPr>
          <p:cNvPr id="51" name="Google Shape;17;p2"/>
          <p:cNvPicPr/>
          <p:nvPr/>
        </p:nvPicPr>
        <p:blipFill>
          <a:blip r:embed="rId18"/>
          <a:stretch/>
        </p:blipFill>
        <p:spPr>
          <a:xfrm>
            <a:off x="4802400" y="129960"/>
            <a:ext cx="1447560" cy="1028520"/>
          </a:xfrm>
          <a:prstGeom prst="rect">
            <a:avLst/>
          </a:prstGeom>
          <a:ln>
            <a:noFill/>
          </a:ln>
        </p:spPr>
      </p:pic>
      <p:pic>
        <p:nvPicPr>
          <p:cNvPr id="52" name="Google Shape;18;p2"/>
          <p:cNvPicPr/>
          <p:nvPr/>
        </p:nvPicPr>
        <p:blipFill>
          <a:blip r:embed="rId19"/>
          <a:stretch/>
        </p:blipFill>
        <p:spPr>
          <a:xfrm>
            <a:off x="6250320" y="129960"/>
            <a:ext cx="1279440" cy="1028520"/>
          </a:xfrm>
          <a:prstGeom prst="rect">
            <a:avLst/>
          </a:prstGeom>
          <a:ln>
            <a:noFill/>
          </a:ln>
        </p:spPr>
      </p:pic>
      <p:pic>
        <p:nvPicPr>
          <p:cNvPr id="53" name="Google Shape;19;p2"/>
          <p:cNvPicPr/>
          <p:nvPr/>
        </p:nvPicPr>
        <p:blipFill>
          <a:blip r:embed="rId20"/>
          <a:stretch/>
        </p:blipFill>
        <p:spPr>
          <a:xfrm>
            <a:off x="2734920" y="129960"/>
            <a:ext cx="2067120" cy="1028520"/>
          </a:xfrm>
          <a:prstGeom prst="rect">
            <a:avLst/>
          </a:prstGeom>
          <a:ln>
            <a:noFill/>
          </a:ln>
        </p:spPr>
      </p:pic>
      <p:pic>
        <p:nvPicPr>
          <p:cNvPr id="54" name="Picture 2"/>
          <p:cNvPicPr/>
          <p:nvPr/>
        </p:nvPicPr>
        <p:blipFill>
          <a:blip r:embed="rId21"/>
          <a:stretch/>
        </p:blipFill>
        <p:spPr>
          <a:xfrm>
            <a:off x="7519680" y="129600"/>
            <a:ext cx="1623960" cy="1028520"/>
          </a:xfrm>
          <a:prstGeom prst="rect">
            <a:avLst/>
          </a:prstGeom>
          <a:ln>
            <a:noFill/>
          </a:ln>
        </p:spPr>
      </p:pic>
      <p:sp>
        <p:nvSpPr>
          <p:cNvPr id="55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229400" y="1296360"/>
            <a:ext cx="7259760" cy="100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15000"/>
              </a:lnSpc>
            </a:pPr>
            <a:r>
              <a:rPr lang="en-IN" sz="40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Trebuchet MS"/>
              </a:rPr>
              <a:t>IOS Assignment Evaluation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0" y="1965960"/>
            <a:ext cx="8961120" cy="432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Paper Title 	:	Verification of Producer-Consumer    	              		         	Synchronization in GPU Programs.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Authors		: 	Rahul Sharma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	        	Michael Bauer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	        	Alexa Aiken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Project Team :   		</a:t>
            </a:r>
            <a:r>
              <a:rPr lang="en-IN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Akanksha</a:t>
            </a:r>
            <a:r>
              <a:rPr lang="en-IN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Tonne[PES1201700275]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		Rachana Sudhindra Dani[PES1201700950]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		</a:t>
            </a:r>
            <a:r>
              <a:rPr lang="en-IN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Rishika</a:t>
            </a:r>
            <a:r>
              <a:rPr lang="en-IN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IN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Malla</a:t>
            </a:r>
            <a:r>
              <a:rPr lang="en-IN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[PES1201700162]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		Radhika </a:t>
            </a:r>
            <a:r>
              <a:rPr lang="en-IN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Sadanand</a:t>
            </a:r>
            <a:r>
              <a:rPr lang="en-IN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[PES1201701702]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		</a:t>
            </a:r>
            <a:r>
              <a:rPr lang="en-IN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G.Rachana</a:t>
            </a:r>
            <a:r>
              <a:rPr lang="en-IN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Rao [PES1201700960]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Section 	:      	H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>
          <a:xfrm>
            <a:off x="0" y="1390630"/>
            <a:ext cx="9144000" cy="1179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5.1 Emulation of GPU programs in WEFT</a:t>
            </a:r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0" y="2569854"/>
            <a:ext cx="9144000" cy="3870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Input to the WEFT PTX – assembly language code used in CUDA environment</a:t>
            </a:r>
          </a:p>
          <a:p>
            <a:r>
              <a:rPr lang="en-US" sz="2000" dirty="0"/>
              <a:t>Emulates each thread in the warp till one of the stopping situations occur</a:t>
            </a:r>
          </a:p>
          <a:p>
            <a:pPr marL="0" indent="0">
              <a:buNone/>
            </a:pPr>
            <a:r>
              <a:rPr lang="en-US" sz="2000" dirty="0"/>
              <a:t>	1.No more instructions to emulate</a:t>
            </a:r>
          </a:p>
          <a:p>
            <a:pPr marL="0" indent="0">
              <a:buNone/>
            </a:pPr>
            <a:r>
              <a:rPr lang="en-US" sz="2000" dirty="0"/>
              <a:t>	2.Deadlock</a:t>
            </a:r>
          </a:p>
          <a:p>
            <a:pPr marL="0" indent="0">
              <a:buNone/>
            </a:pPr>
            <a:r>
              <a:rPr lang="en-US" sz="2000" dirty="0"/>
              <a:t>	3.Not being able to acquire inputs for certain instruction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628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/>
          <p:nvPr/>
        </p:nvSpPr>
        <p:spPr>
          <a:xfrm>
            <a:off x="1524000" y="1581150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9"/>
          <p:cNvSpPr txBox="1"/>
          <p:nvPr/>
        </p:nvSpPr>
        <p:spPr>
          <a:xfrm>
            <a:off x="1371600" y="1143000"/>
            <a:ext cx="7772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9"/>
          <p:cNvSpPr txBox="1"/>
          <p:nvPr/>
        </p:nvSpPr>
        <p:spPr>
          <a:xfrm>
            <a:off x="148475" y="1828800"/>
            <a:ext cx="89088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400"/>
              </a:spcBef>
              <a:buClr>
                <a:schemeClr val="dk1"/>
              </a:buClr>
              <a:buSzPts val="2000"/>
            </a:pPr>
            <a:r>
              <a:rPr lang="en-IN" sz="2000" b="1" dirty="0"/>
              <a:t>5.2 Optimized WEFT Veriﬁcation Algorithm</a:t>
            </a:r>
          </a:p>
          <a:p>
            <a:pPr lvl="0">
              <a:spcBef>
                <a:spcPts val="400"/>
              </a:spcBef>
              <a:buClr>
                <a:schemeClr val="dk1"/>
              </a:buClr>
              <a:buSzPts val="2000"/>
            </a:pPr>
            <a:endParaRPr lang="en-IN" sz="1600" b="1" i="1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342900" lvl="0" indent="-342900">
              <a:buAutoNum type="arabicPeriod"/>
            </a:pPr>
            <a:r>
              <a:rPr lang="en-IN" sz="2000" dirty="0"/>
              <a:t>Synchronization check</a:t>
            </a:r>
          </a:p>
          <a:p>
            <a:pPr marL="342900" lvl="0" indent="-342900">
              <a:buAutoNum type="arabicPeriod"/>
            </a:pPr>
            <a:endParaRPr lang="en-IN" sz="2000" dirty="0"/>
          </a:p>
          <a:p>
            <a:pPr lvl="0"/>
            <a:endParaRPr lang="en-IN" sz="2000" dirty="0"/>
          </a:p>
          <a:p>
            <a:pPr lvl="0"/>
            <a:r>
              <a:rPr lang="en-IN" sz="2000" dirty="0"/>
              <a:t> 2. Barrier Dependence Graph</a:t>
            </a:r>
          </a:p>
          <a:p>
            <a:pPr lvl="0"/>
            <a:endParaRPr lang="en-IN" sz="2000" dirty="0"/>
          </a:p>
          <a:p>
            <a:pPr lvl="0"/>
            <a:endParaRPr lang="en-IN" sz="2000" dirty="0"/>
          </a:p>
          <a:p>
            <a:pPr lvl="0"/>
            <a:r>
              <a:rPr lang="en-IN" sz="2000" dirty="0"/>
              <a:t> 3. Detection of Data Races</a:t>
            </a:r>
          </a:p>
          <a:p>
            <a:pPr lvl="0">
              <a:spcBef>
                <a:spcPts val="400"/>
              </a:spcBef>
              <a:buClr>
                <a:schemeClr val="dk1"/>
              </a:buClr>
              <a:buSzPts val="2000"/>
            </a:pPr>
            <a:endParaRPr sz="1600" i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Google Shape;89;p9">
            <a:extLst>
              <a:ext uri="{FF2B5EF4-FFF2-40B4-BE49-F238E27FC236}">
                <a16:creationId xmlns:a16="http://schemas.microsoft.com/office/drawing/2014/main" id="{09D0964E-BC89-4E89-A0F3-25DE150B240F}"/>
              </a:ext>
            </a:extLst>
          </p:cNvPr>
          <p:cNvSpPr txBox="1"/>
          <p:nvPr/>
        </p:nvSpPr>
        <p:spPr>
          <a:xfrm>
            <a:off x="1119674" y="1198983"/>
            <a:ext cx="7772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  <a:latin typeface="Trebuchet MS"/>
                <a:sym typeface="Trebuchet MS"/>
              </a:rPr>
              <a:t>Summary of Contribution</a:t>
            </a:r>
            <a:endParaRPr dirty="0"/>
          </a:p>
        </p:txBody>
      </p:sp>
      <p:sp>
        <p:nvSpPr>
          <p:cNvPr id="6" name="Google Shape;90;p9">
            <a:extLst>
              <a:ext uri="{FF2B5EF4-FFF2-40B4-BE49-F238E27FC236}">
                <a16:creationId xmlns:a16="http://schemas.microsoft.com/office/drawing/2014/main" id="{44DBF3B9-3461-424E-90D7-C7BB2378CA98}"/>
              </a:ext>
            </a:extLst>
          </p:cNvPr>
          <p:cNvSpPr txBox="1"/>
          <p:nvPr/>
        </p:nvSpPr>
        <p:spPr>
          <a:xfrm>
            <a:off x="300875" y="1981200"/>
            <a:ext cx="89088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i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347700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/>
          <p:nvPr/>
        </p:nvSpPr>
        <p:spPr>
          <a:xfrm>
            <a:off x="1524000" y="1581150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9"/>
          <p:cNvSpPr txBox="1"/>
          <p:nvPr/>
        </p:nvSpPr>
        <p:spPr>
          <a:xfrm>
            <a:off x="1371600" y="1143000"/>
            <a:ext cx="7772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9"/>
          <p:cNvSpPr txBox="1"/>
          <p:nvPr/>
        </p:nvSpPr>
        <p:spPr>
          <a:xfrm>
            <a:off x="148475" y="1828800"/>
            <a:ext cx="89088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i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Google Shape;89;p9">
            <a:extLst>
              <a:ext uri="{FF2B5EF4-FFF2-40B4-BE49-F238E27FC236}">
                <a16:creationId xmlns:a16="http://schemas.microsoft.com/office/drawing/2014/main" id="{09D0964E-BC89-4E89-A0F3-25DE150B240F}"/>
              </a:ext>
            </a:extLst>
          </p:cNvPr>
          <p:cNvSpPr txBox="1"/>
          <p:nvPr/>
        </p:nvSpPr>
        <p:spPr>
          <a:xfrm>
            <a:off x="1119674" y="1198983"/>
            <a:ext cx="7772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  <a:latin typeface="Trebuchet MS"/>
                <a:sym typeface="Trebuchet MS"/>
              </a:rPr>
              <a:t> Summary of contribution</a:t>
            </a:r>
            <a:endParaRPr lang="en-US" dirty="0"/>
          </a:p>
        </p:txBody>
      </p:sp>
      <p:sp>
        <p:nvSpPr>
          <p:cNvPr id="6" name="Google Shape;90;p9">
            <a:extLst>
              <a:ext uri="{FF2B5EF4-FFF2-40B4-BE49-F238E27FC236}">
                <a16:creationId xmlns:a16="http://schemas.microsoft.com/office/drawing/2014/main" id="{B612693D-1FAC-4F78-BFB9-726CC53E4042}"/>
              </a:ext>
            </a:extLst>
          </p:cNvPr>
          <p:cNvSpPr txBox="1"/>
          <p:nvPr/>
        </p:nvSpPr>
        <p:spPr>
          <a:xfrm>
            <a:off x="300875" y="1981200"/>
            <a:ext cx="89088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i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" name="Google Shape;90;p9">
            <a:extLst>
              <a:ext uri="{FF2B5EF4-FFF2-40B4-BE49-F238E27FC236}">
                <a16:creationId xmlns:a16="http://schemas.microsoft.com/office/drawing/2014/main" id="{2D17B6F3-333D-48F7-BC50-6EEE129EF9F9}"/>
              </a:ext>
            </a:extLst>
          </p:cNvPr>
          <p:cNvSpPr txBox="1"/>
          <p:nvPr/>
        </p:nvSpPr>
        <p:spPr>
          <a:xfrm>
            <a:off x="148475" y="1757065"/>
            <a:ext cx="89088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400"/>
              </a:spcBef>
              <a:buClr>
                <a:schemeClr val="dk1"/>
              </a:buClr>
              <a:buSzPts val="2000"/>
            </a:pPr>
            <a:r>
              <a:rPr lang="en-IN" sz="2400" b="1" dirty="0"/>
              <a:t>Synchronization Check:</a:t>
            </a:r>
          </a:p>
          <a:p>
            <a:pPr lvl="0">
              <a:spcBef>
                <a:spcPts val="400"/>
              </a:spcBef>
              <a:buClr>
                <a:schemeClr val="dk1"/>
              </a:buClr>
              <a:buSzPts val="2000"/>
            </a:pPr>
            <a:endParaRPr lang="en-IN" sz="2400" dirty="0"/>
          </a:p>
          <a:p>
            <a:pPr marL="514350" lvl="0" indent="-514350">
              <a:buSzPct val="100000"/>
              <a:buAutoNum type="arabicPeriod"/>
            </a:pPr>
            <a:r>
              <a:rPr lang="en-IN" sz="2400" dirty="0"/>
              <a:t>Omit all read and write commands </a:t>
            </a:r>
          </a:p>
          <a:p>
            <a:pPr marL="514350" lvl="0" indent="-514350">
              <a:buSzPct val="100000"/>
              <a:buAutoNum type="arabicPeriod"/>
            </a:pPr>
            <a:endParaRPr lang="en-IN" sz="2400" dirty="0"/>
          </a:p>
          <a:p>
            <a:pPr marL="514350" lvl="0" indent="-514350">
              <a:buSzPct val="100000"/>
              <a:buAutoNum type="arabicPeriod"/>
            </a:pPr>
            <a:r>
              <a:rPr lang="en-IN" sz="2400" dirty="0"/>
              <a:t>Omit Memory accesses as they do not affect</a:t>
            </a:r>
          </a:p>
          <a:p>
            <a:pPr lvl="0">
              <a:buSzPct val="100000"/>
            </a:pPr>
            <a:r>
              <a:rPr lang="en-IN" sz="2400" dirty="0"/>
              <a:t>synchronization </a:t>
            </a:r>
          </a:p>
          <a:p>
            <a:pPr lvl="0">
              <a:buSzPct val="100000"/>
            </a:pPr>
            <a:endParaRPr lang="en-IN" sz="2400" dirty="0"/>
          </a:p>
          <a:p>
            <a:pPr lvl="0">
              <a:buSzPct val="100000"/>
            </a:pPr>
            <a:r>
              <a:rPr lang="en-IN" sz="2400" dirty="0"/>
              <a:t>3. Use Algorithm to verify.</a:t>
            </a:r>
          </a:p>
          <a:p>
            <a:pPr lvl="0">
              <a:spcBef>
                <a:spcPts val="400"/>
              </a:spcBef>
              <a:buClr>
                <a:schemeClr val="dk1"/>
              </a:buClr>
              <a:buSzPts val="2000"/>
            </a:pPr>
            <a:br>
              <a:rPr lang="en-IN" sz="2400" dirty="0"/>
            </a:br>
            <a:endParaRPr sz="2400" i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489742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/>
          <p:nvPr/>
        </p:nvSpPr>
        <p:spPr>
          <a:xfrm>
            <a:off x="1524000" y="1581150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9"/>
          <p:cNvSpPr txBox="1"/>
          <p:nvPr/>
        </p:nvSpPr>
        <p:spPr>
          <a:xfrm>
            <a:off x="1371600" y="1143000"/>
            <a:ext cx="7772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9"/>
          <p:cNvSpPr txBox="1"/>
          <p:nvPr/>
        </p:nvSpPr>
        <p:spPr>
          <a:xfrm>
            <a:off x="148475" y="1828800"/>
            <a:ext cx="89088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i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Google Shape;89;p9">
            <a:extLst>
              <a:ext uri="{FF2B5EF4-FFF2-40B4-BE49-F238E27FC236}">
                <a16:creationId xmlns:a16="http://schemas.microsoft.com/office/drawing/2014/main" id="{09D0964E-BC89-4E89-A0F3-25DE150B240F}"/>
              </a:ext>
            </a:extLst>
          </p:cNvPr>
          <p:cNvSpPr txBox="1"/>
          <p:nvPr/>
        </p:nvSpPr>
        <p:spPr>
          <a:xfrm>
            <a:off x="1119674" y="1198983"/>
            <a:ext cx="7772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  <a:latin typeface="Trebuchet MS"/>
                <a:sym typeface="Trebuchet MS"/>
              </a:rPr>
              <a:t> Summary of contribution</a:t>
            </a:r>
            <a:endParaRPr lang="en-US" dirty="0"/>
          </a:p>
        </p:txBody>
      </p:sp>
      <p:sp>
        <p:nvSpPr>
          <p:cNvPr id="6" name="Google Shape;90;p9">
            <a:extLst>
              <a:ext uri="{FF2B5EF4-FFF2-40B4-BE49-F238E27FC236}">
                <a16:creationId xmlns:a16="http://schemas.microsoft.com/office/drawing/2014/main" id="{B612693D-1FAC-4F78-BFB9-726CC53E4042}"/>
              </a:ext>
            </a:extLst>
          </p:cNvPr>
          <p:cNvSpPr txBox="1"/>
          <p:nvPr/>
        </p:nvSpPr>
        <p:spPr>
          <a:xfrm>
            <a:off x="300875" y="1981200"/>
            <a:ext cx="89088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i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" name="Google Shape;90;p9">
            <a:extLst>
              <a:ext uri="{FF2B5EF4-FFF2-40B4-BE49-F238E27FC236}">
                <a16:creationId xmlns:a16="http://schemas.microsoft.com/office/drawing/2014/main" id="{2D17B6F3-333D-48F7-BC50-6EEE129EF9F9}"/>
              </a:ext>
            </a:extLst>
          </p:cNvPr>
          <p:cNvSpPr txBox="1"/>
          <p:nvPr/>
        </p:nvSpPr>
        <p:spPr>
          <a:xfrm>
            <a:off x="290984" y="1871785"/>
            <a:ext cx="89088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spcBef>
                <a:spcPts val="400"/>
              </a:spcBef>
              <a:buClr>
                <a:schemeClr val="dk1"/>
              </a:buClr>
              <a:buSzPts val="2000"/>
            </a:pPr>
            <a:r>
              <a:rPr lang="en-IN" sz="2000" b="1" dirty="0"/>
              <a:t>Barrier Dependence Graph</a:t>
            </a:r>
            <a:br>
              <a:rPr lang="en-IN" sz="2000" b="1" dirty="0"/>
            </a:br>
            <a:r>
              <a:rPr lang="en-IN" sz="2000" b="1" dirty="0"/>
              <a:t>Acyclic directed graph</a:t>
            </a:r>
            <a:br>
              <a:rPr lang="en-IN" sz="2000" b="1" dirty="0"/>
            </a:br>
            <a:r>
              <a:rPr lang="en-IN" sz="2000" b="1" dirty="0"/>
              <a:t>indicates well synchronization</a:t>
            </a:r>
          </a:p>
          <a:p>
            <a:pPr lvl="0">
              <a:spcBef>
                <a:spcPts val="400"/>
              </a:spcBef>
              <a:buClr>
                <a:schemeClr val="dk1"/>
              </a:buClr>
              <a:buSzPts val="2000"/>
            </a:pPr>
            <a:endParaRPr sz="2000" b="1" i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7EDB389-2BF4-4DF8-9EBC-B0FDB188A0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774"/>
          <a:stretch>
            <a:fillRect/>
          </a:stretch>
        </p:blipFill>
        <p:spPr>
          <a:xfrm>
            <a:off x="96617" y="3251647"/>
            <a:ext cx="4292109" cy="22200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11F5ACFE-7790-4BB1-8FD1-7C92BCB9A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176" y="3624262"/>
            <a:ext cx="4406898" cy="165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15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/>
          <p:nvPr/>
        </p:nvSpPr>
        <p:spPr>
          <a:xfrm>
            <a:off x="1524000" y="1581150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9"/>
          <p:cNvSpPr txBox="1"/>
          <p:nvPr/>
        </p:nvSpPr>
        <p:spPr>
          <a:xfrm>
            <a:off x="1371600" y="1143000"/>
            <a:ext cx="7772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9"/>
          <p:cNvSpPr txBox="1"/>
          <p:nvPr/>
        </p:nvSpPr>
        <p:spPr>
          <a:xfrm>
            <a:off x="148475" y="1828800"/>
            <a:ext cx="89088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i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Google Shape;89;p9">
            <a:extLst>
              <a:ext uri="{FF2B5EF4-FFF2-40B4-BE49-F238E27FC236}">
                <a16:creationId xmlns:a16="http://schemas.microsoft.com/office/drawing/2014/main" id="{09D0964E-BC89-4E89-A0F3-25DE150B240F}"/>
              </a:ext>
            </a:extLst>
          </p:cNvPr>
          <p:cNvSpPr txBox="1"/>
          <p:nvPr/>
        </p:nvSpPr>
        <p:spPr>
          <a:xfrm>
            <a:off x="1119674" y="1198983"/>
            <a:ext cx="7772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  <a:latin typeface="Trebuchet MS"/>
                <a:sym typeface="Trebuchet MS"/>
              </a:rPr>
              <a:t> Summary of contribution</a:t>
            </a:r>
            <a:endParaRPr lang="en-US" dirty="0"/>
          </a:p>
        </p:txBody>
      </p:sp>
      <p:sp>
        <p:nvSpPr>
          <p:cNvPr id="6" name="Google Shape;90;p9">
            <a:extLst>
              <a:ext uri="{FF2B5EF4-FFF2-40B4-BE49-F238E27FC236}">
                <a16:creationId xmlns:a16="http://schemas.microsoft.com/office/drawing/2014/main" id="{B612693D-1FAC-4F78-BFB9-726CC53E4042}"/>
              </a:ext>
            </a:extLst>
          </p:cNvPr>
          <p:cNvSpPr txBox="1"/>
          <p:nvPr/>
        </p:nvSpPr>
        <p:spPr>
          <a:xfrm>
            <a:off x="300875" y="1981200"/>
            <a:ext cx="89088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i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" name="Google Shape;90;p9">
            <a:extLst>
              <a:ext uri="{FF2B5EF4-FFF2-40B4-BE49-F238E27FC236}">
                <a16:creationId xmlns:a16="http://schemas.microsoft.com/office/drawing/2014/main" id="{2D17B6F3-333D-48F7-BC50-6EEE129EF9F9}"/>
              </a:ext>
            </a:extLst>
          </p:cNvPr>
          <p:cNvSpPr txBox="1"/>
          <p:nvPr/>
        </p:nvSpPr>
        <p:spPr>
          <a:xfrm>
            <a:off x="453275" y="2133600"/>
            <a:ext cx="89088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lang="en-IN" sz="2400" dirty="0"/>
          </a:p>
          <a:p>
            <a:pPr lvl="0"/>
            <a:endParaRPr lang="en-IN" sz="2400" dirty="0"/>
          </a:p>
          <a:p>
            <a:pPr lvl="0"/>
            <a:r>
              <a:rPr lang="en-IN" sz="2400" dirty="0"/>
              <a:t>WEFT ﬁrst computes the earliest/latest happens-after/before points reachable in every thread program from each node in the barrier dependence graph.</a:t>
            </a:r>
          </a:p>
          <a:p>
            <a:pPr lvl="0"/>
            <a:endParaRPr lang="en-IN" sz="2400" dirty="0"/>
          </a:p>
          <a:p>
            <a:pPr marL="514350" lvl="0" indent="-514350">
              <a:buSzPct val="100000"/>
              <a:buAutoNum type="arabicPeriod"/>
            </a:pPr>
            <a:r>
              <a:rPr lang="en-IN" sz="2400" dirty="0"/>
              <a:t>Happens-before points</a:t>
            </a:r>
          </a:p>
          <a:p>
            <a:pPr marL="514350" lvl="0" indent="-514350">
              <a:buSzPct val="100000"/>
              <a:buAutoNum type="arabicPeriod"/>
            </a:pPr>
            <a:endParaRPr lang="en-IN" sz="2400" dirty="0"/>
          </a:p>
          <a:p>
            <a:pPr lvl="0"/>
            <a:r>
              <a:rPr lang="en-IN" sz="2400" dirty="0"/>
              <a:t>2. Earliest Happens-after points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i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A94D7C-4860-46B6-B8D7-A414F9DCF31B}"/>
              </a:ext>
            </a:extLst>
          </p:cNvPr>
          <p:cNvSpPr/>
          <p:nvPr/>
        </p:nvSpPr>
        <p:spPr>
          <a:xfrm>
            <a:off x="1816469" y="1733490"/>
            <a:ext cx="58776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/>
              <a:t>Optimised Algorithm: Data Race Detection</a:t>
            </a:r>
          </a:p>
        </p:txBody>
      </p:sp>
    </p:spTree>
    <p:extLst>
      <p:ext uri="{BB962C8B-B14F-4D97-AF65-F5344CB8AC3E}">
        <p14:creationId xmlns:p14="http://schemas.microsoft.com/office/powerpoint/2010/main" val="3879942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/>
          <p:nvPr/>
        </p:nvSpPr>
        <p:spPr>
          <a:xfrm>
            <a:off x="1524000" y="1581150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9"/>
          <p:cNvSpPr txBox="1"/>
          <p:nvPr/>
        </p:nvSpPr>
        <p:spPr>
          <a:xfrm>
            <a:off x="1371600" y="1143000"/>
            <a:ext cx="7772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9"/>
          <p:cNvSpPr txBox="1"/>
          <p:nvPr/>
        </p:nvSpPr>
        <p:spPr>
          <a:xfrm>
            <a:off x="148475" y="1828800"/>
            <a:ext cx="89088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i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Google Shape;89;p9">
            <a:extLst>
              <a:ext uri="{FF2B5EF4-FFF2-40B4-BE49-F238E27FC236}">
                <a16:creationId xmlns:a16="http://schemas.microsoft.com/office/drawing/2014/main" id="{09D0964E-BC89-4E89-A0F3-25DE150B240F}"/>
              </a:ext>
            </a:extLst>
          </p:cNvPr>
          <p:cNvSpPr txBox="1"/>
          <p:nvPr/>
        </p:nvSpPr>
        <p:spPr>
          <a:xfrm>
            <a:off x="1119674" y="1198983"/>
            <a:ext cx="7772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  <a:latin typeface="Trebuchet MS"/>
                <a:sym typeface="Trebuchet MS"/>
              </a:rPr>
              <a:t> Summary of contribution</a:t>
            </a:r>
            <a:endParaRPr lang="en-US" dirty="0"/>
          </a:p>
        </p:txBody>
      </p:sp>
      <p:sp>
        <p:nvSpPr>
          <p:cNvPr id="6" name="Google Shape;90;p9">
            <a:extLst>
              <a:ext uri="{FF2B5EF4-FFF2-40B4-BE49-F238E27FC236}">
                <a16:creationId xmlns:a16="http://schemas.microsoft.com/office/drawing/2014/main" id="{B612693D-1FAC-4F78-BFB9-726CC53E4042}"/>
              </a:ext>
            </a:extLst>
          </p:cNvPr>
          <p:cNvSpPr txBox="1"/>
          <p:nvPr/>
        </p:nvSpPr>
        <p:spPr>
          <a:xfrm>
            <a:off x="117600" y="1736062"/>
            <a:ext cx="89088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i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" name="Google Shape;90;p9">
            <a:extLst>
              <a:ext uri="{FF2B5EF4-FFF2-40B4-BE49-F238E27FC236}">
                <a16:creationId xmlns:a16="http://schemas.microsoft.com/office/drawing/2014/main" id="{2D17B6F3-333D-48F7-BC50-6EEE129EF9F9}"/>
              </a:ext>
            </a:extLst>
          </p:cNvPr>
          <p:cNvSpPr txBox="1"/>
          <p:nvPr/>
        </p:nvSpPr>
        <p:spPr>
          <a:xfrm>
            <a:off x="251926" y="1435862"/>
            <a:ext cx="89088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400"/>
              </a:spcBef>
              <a:buClr>
                <a:schemeClr val="dk1"/>
              </a:buClr>
              <a:buSzPts val="2000"/>
            </a:pPr>
            <a:endParaRPr lang="en-IN" sz="2000" b="1" dirty="0"/>
          </a:p>
          <a:p>
            <a:pPr lvl="0">
              <a:spcBef>
                <a:spcPts val="400"/>
              </a:spcBef>
              <a:buClr>
                <a:schemeClr val="dk1"/>
              </a:buClr>
              <a:buSzPts val="2000"/>
            </a:pPr>
            <a:r>
              <a:rPr lang="en-IN" sz="2000" b="1" dirty="0"/>
              <a:t>Experiments:</a:t>
            </a:r>
          </a:p>
          <a:p>
            <a:pPr lvl="0"/>
            <a:r>
              <a:rPr lang="en-IN" sz="1800" dirty="0"/>
              <a:t>WEFT was evaluated on 13 warp-specialized kernels that use the CudaDMA library and 13 warp-specialized kernels that were emitted by the Singe compiler.</a:t>
            </a:r>
          </a:p>
          <a:p>
            <a:pPr lvl="0"/>
            <a:endParaRPr lang="en-IN" sz="1800" dirty="0"/>
          </a:p>
          <a:p>
            <a:pPr lvl="0"/>
            <a:r>
              <a:rPr lang="en-IN" sz="1800" dirty="0"/>
              <a:t>CudaDMA : 65-1561 lines of CUDA   Singe compiler: 1684-13245 lines of CUDA</a:t>
            </a:r>
          </a:p>
          <a:p>
            <a:pPr lvl="0"/>
            <a:endParaRPr lang="en-IN" sz="1800" dirty="0"/>
          </a:p>
          <a:p>
            <a:pPr lvl="0"/>
            <a:r>
              <a:rPr lang="en-IN" sz="1800" dirty="0"/>
              <a:t>All experiments were run on an Intel Xeon X5680 Sandy Bridge processor clocked at 3.33 GHz with 48 GB of memory divided across two NUMA domains.</a:t>
            </a:r>
          </a:p>
          <a:p>
            <a:pPr lvl="0"/>
            <a:endParaRPr lang="en-IN" sz="1800" dirty="0"/>
          </a:p>
          <a:p>
            <a:pPr lvl="0"/>
            <a:r>
              <a:rPr lang="en-IN" sz="1800" dirty="0"/>
              <a:t>All experiments using WEFT were run with four threads (two per NUMA domain).</a:t>
            </a:r>
          </a:p>
          <a:p>
            <a:pPr lvl="0">
              <a:spcBef>
                <a:spcPts val="400"/>
              </a:spcBef>
              <a:buClr>
                <a:schemeClr val="dk1"/>
              </a:buClr>
              <a:buSzPts val="2000"/>
            </a:pPr>
            <a:br>
              <a:rPr lang="en-IN" sz="2000" dirty="0"/>
            </a:br>
            <a:endParaRPr sz="2000" i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796324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/>
          <p:nvPr/>
        </p:nvSpPr>
        <p:spPr>
          <a:xfrm>
            <a:off x="1524000" y="1581150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9"/>
          <p:cNvSpPr txBox="1"/>
          <p:nvPr/>
        </p:nvSpPr>
        <p:spPr>
          <a:xfrm>
            <a:off x="1371600" y="1143000"/>
            <a:ext cx="7772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9"/>
          <p:cNvSpPr txBox="1"/>
          <p:nvPr/>
        </p:nvSpPr>
        <p:spPr>
          <a:xfrm>
            <a:off x="117600" y="1660648"/>
            <a:ext cx="89088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400"/>
              </a:spcBef>
              <a:buClr>
                <a:schemeClr val="dk1"/>
              </a:buClr>
              <a:buSzPts val="2000"/>
            </a:pPr>
            <a:r>
              <a:rPr lang="en-IN" sz="2000" b="1" dirty="0"/>
              <a:t>			WEFT Performance</a:t>
            </a:r>
          </a:p>
          <a:p>
            <a:pPr lvl="0"/>
            <a:r>
              <a:rPr lang="en-IN" sz="1800" dirty="0"/>
              <a:t>Statistics on each of the kernels including the number of dynamic barriers</a:t>
            </a:r>
          </a:p>
          <a:p>
            <a:pPr lvl="0"/>
            <a:endParaRPr lang="en-IN" sz="1800" dirty="0"/>
          </a:p>
          <a:p>
            <a:pPr lvl="0"/>
            <a:r>
              <a:rPr lang="en-IN" sz="1800" dirty="0"/>
              <a:t>1. Total shared memory addresses that are used </a:t>
            </a:r>
          </a:p>
          <a:p>
            <a:pPr lvl="0"/>
            <a:r>
              <a:rPr lang="en-IN" sz="1800" dirty="0"/>
              <a:t>2. Total commands in the formal language across all threads</a:t>
            </a:r>
          </a:p>
          <a:p>
            <a:pPr lvl="0"/>
            <a:r>
              <a:rPr lang="en-IN" sz="1800" dirty="0"/>
              <a:t>3. The number of thread programs, and the total race tests that were performed.</a:t>
            </a:r>
          </a:p>
          <a:p>
            <a:pPr lvl="0"/>
            <a:endParaRPr lang="en-IN" sz="1800" dirty="0"/>
          </a:p>
          <a:p>
            <a:pPr lvl="0"/>
            <a:r>
              <a:rPr lang="en-IN" sz="1800" dirty="0"/>
              <a:t>Performance is measured by the time required to verify each kernel and the total memory required to perform the veriﬁcation.</a:t>
            </a:r>
          </a:p>
          <a:p>
            <a:pPr lvl="0"/>
            <a:endParaRPr lang="en-IN" sz="1800" dirty="0"/>
          </a:p>
          <a:p>
            <a:pPr lvl="0"/>
            <a:r>
              <a:rPr lang="en-IN" sz="1800" dirty="0"/>
              <a:t>WEFT reports whether the kernel is well-synchronized and race-free.</a:t>
            </a:r>
          </a:p>
          <a:p>
            <a:pPr lvl="0"/>
            <a:endParaRPr lang="en-IN" sz="1800" dirty="0"/>
          </a:p>
          <a:p>
            <a:pPr lvl="0"/>
            <a:r>
              <a:rPr lang="en-IN" sz="1800" dirty="0"/>
              <a:t>In the future, the authors anticipate WEFT will be especially valuable in giving feedback for debugging warp specialized kernels that either deadlock or crash due to a violation of the well-synchronized property during development.</a:t>
            </a:r>
          </a:p>
          <a:p>
            <a:pPr lvl="0"/>
            <a:endParaRPr lang="en-IN" sz="1800" dirty="0"/>
          </a:p>
          <a:p>
            <a:pPr lvl="0"/>
            <a:r>
              <a:rPr lang="en-IN" sz="1800" dirty="0"/>
              <a:t>WEFT is able to verify most kernels in a few minutes or less making it practical for use by real developers</a:t>
            </a:r>
          </a:p>
          <a:p>
            <a:pPr lvl="0">
              <a:spcBef>
                <a:spcPts val="400"/>
              </a:spcBef>
              <a:buClr>
                <a:schemeClr val="dk1"/>
              </a:buClr>
              <a:buSzPts val="2000"/>
            </a:pPr>
            <a:endParaRPr sz="2000" b="1" i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Google Shape;89;p9">
            <a:extLst>
              <a:ext uri="{FF2B5EF4-FFF2-40B4-BE49-F238E27FC236}">
                <a16:creationId xmlns:a16="http://schemas.microsoft.com/office/drawing/2014/main" id="{09D0964E-BC89-4E89-A0F3-25DE150B240F}"/>
              </a:ext>
            </a:extLst>
          </p:cNvPr>
          <p:cNvSpPr txBox="1"/>
          <p:nvPr/>
        </p:nvSpPr>
        <p:spPr>
          <a:xfrm>
            <a:off x="1119674" y="1198983"/>
            <a:ext cx="7772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  <a:latin typeface="Trebuchet MS"/>
                <a:sym typeface="Trebuchet MS"/>
              </a:rPr>
              <a:t> Methodology and Key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556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/>
          <p:nvPr/>
        </p:nvSpPr>
        <p:spPr>
          <a:xfrm>
            <a:off x="1524000" y="1581150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9"/>
          <p:cNvSpPr txBox="1"/>
          <p:nvPr/>
        </p:nvSpPr>
        <p:spPr>
          <a:xfrm>
            <a:off x="1371600" y="1143000"/>
            <a:ext cx="7772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9"/>
          <p:cNvSpPr txBox="1"/>
          <p:nvPr/>
        </p:nvSpPr>
        <p:spPr>
          <a:xfrm>
            <a:off x="148475" y="1828800"/>
            <a:ext cx="89088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400"/>
              </a:spcBef>
              <a:buClr>
                <a:schemeClr val="dk1"/>
              </a:buClr>
              <a:buSzPts val="2000"/>
            </a:pPr>
            <a:r>
              <a:rPr lang="en-IN" sz="1600" dirty="0"/>
              <a:t>				</a:t>
            </a:r>
            <a:r>
              <a:rPr lang="en-IN" sz="2800" b="1" dirty="0"/>
              <a:t>Conclusion:</a:t>
            </a:r>
          </a:p>
          <a:p>
            <a:pPr lvl="0">
              <a:spcBef>
                <a:spcPts val="400"/>
              </a:spcBef>
              <a:buClr>
                <a:schemeClr val="dk1"/>
              </a:buClr>
              <a:buSzPts val="2000"/>
            </a:pPr>
            <a:endParaRPr lang="en-IN" sz="2000" b="1" dirty="0"/>
          </a:p>
          <a:p>
            <a:pPr lvl="0"/>
            <a:r>
              <a:rPr lang="en-IN" sz="2000" dirty="0"/>
              <a:t>As GPU usage continues to expand </a:t>
            </a:r>
          </a:p>
          <a:p>
            <a:pPr marL="457200" lvl="0" indent="-457200">
              <a:buSzPct val="100000"/>
              <a:buAutoNum type="arabicPeriod"/>
            </a:pPr>
            <a:r>
              <a:rPr lang="en-IN" sz="2000" dirty="0"/>
              <a:t>More task parallelism and larger working sets, warp specialization will become increasingly important for handling challenging kernels that do not ﬁt the standard data-parallel paradigm</a:t>
            </a:r>
          </a:p>
          <a:p>
            <a:pPr marL="457200" lvl="0" indent="-457200">
              <a:buSzPct val="100000"/>
              <a:buAutoNum type="arabicPeriod"/>
            </a:pPr>
            <a:endParaRPr lang="en-IN" sz="2000" dirty="0"/>
          </a:p>
          <a:p>
            <a:pPr marL="457200" lvl="0" indent="-457200">
              <a:buSzPct val="100000"/>
              <a:buAutoNum type="arabicPeriod"/>
            </a:pPr>
            <a:r>
              <a:rPr lang="en-IN" sz="2000" dirty="0"/>
              <a:t>Difficult to identify Bugs. Hence, WEFT tool can come handy.</a:t>
            </a:r>
          </a:p>
          <a:p>
            <a:pPr marL="457200" lvl="0" indent="-457200">
              <a:buSzPct val="100000"/>
              <a:buAutoNum type="arabicPeriod"/>
            </a:pPr>
            <a:endParaRPr lang="en-IN" sz="2000" dirty="0"/>
          </a:p>
          <a:p>
            <a:pPr marL="457200" lvl="0" indent="-457200">
              <a:buSzPct val="100000"/>
              <a:buAutoNum type="arabicPeriod"/>
            </a:pPr>
            <a:r>
              <a:rPr lang="en-IN" sz="2000" dirty="0"/>
              <a:t>WEFT runs on large, complex, warp-specialized kernels requiring up to billions of checks for race conditions and completes in a few minutes.</a:t>
            </a:r>
          </a:p>
          <a:p>
            <a:pPr lvl="0">
              <a:spcBef>
                <a:spcPts val="400"/>
              </a:spcBef>
              <a:buClr>
                <a:schemeClr val="dk1"/>
              </a:buClr>
              <a:buSzPts val="2000"/>
            </a:pPr>
            <a:endParaRPr lang="en-IN" sz="2000" b="1" dirty="0"/>
          </a:p>
          <a:p>
            <a:pPr lvl="0">
              <a:spcBef>
                <a:spcPts val="400"/>
              </a:spcBef>
              <a:buClr>
                <a:schemeClr val="dk1"/>
              </a:buClr>
              <a:buSzPts val="2000"/>
            </a:pPr>
            <a:endParaRPr lang="en-IN" sz="2000" b="1" dirty="0"/>
          </a:p>
          <a:p>
            <a:pPr lvl="0">
              <a:spcBef>
                <a:spcPts val="400"/>
              </a:spcBef>
              <a:buClr>
                <a:schemeClr val="dk1"/>
              </a:buClr>
              <a:buSzPts val="2000"/>
            </a:pPr>
            <a:br>
              <a:rPr lang="en-IN" sz="2000" dirty="0"/>
            </a:br>
            <a:endParaRPr sz="2000" i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Google Shape;89;p9">
            <a:extLst>
              <a:ext uri="{FF2B5EF4-FFF2-40B4-BE49-F238E27FC236}">
                <a16:creationId xmlns:a16="http://schemas.microsoft.com/office/drawing/2014/main" id="{09D0964E-BC89-4E89-A0F3-25DE150B240F}"/>
              </a:ext>
            </a:extLst>
          </p:cNvPr>
          <p:cNvSpPr txBox="1"/>
          <p:nvPr/>
        </p:nvSpPr>
        <p:spPr>
          <a:xfrm>
            <a:off x="1110344" y="1226975"/>
            <a:ext cx="7772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  <a:latin typeface="Trebuchet MS"/>
                <a:sym typeface="Trebuchet MS"/>
              </a:rPr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9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523880" y="1581120"/>
            <a:ext cx="7619760" cy="360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2"/>
          <p:cNvSpPr/>
          <p:nvPr/>
        </p:nvSpPr>
        <p:spPr>
          <a:xfrm>
            <a:off x="1371600" y="1143000"/>
            <a:ext cx="7772040" cy="46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3"/>
          <p:cNvSpPr/>
          <p:nvPr/>
        </p:nvSpPr>
        <p:spPr>
          <a:xfrm>
            <a:off x="148320" y="1828800"/>
            <a:ext cx="890856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EB Garamond"/>
              <a:ea typeface="EB Garamond"/>
            </a:endParaRPr>
          </a:p>
          <a:p>
            <a:pPr>
              <a:lnSpc>
                <a:spcPct val="100000"/>
              </a:lnSpc>
            </a:pPr>
            <a:endParaRPr lang="en-IN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EB Garamond"/>
              <a:ea typeface="EB Garamond"/>
            </a:endParaRPr>
          </a:p>
          <a:p>
            <a:pPr>
              <a:lnSpc>
                <a:spcPct val="100000"/>
              </a:lnSpc>
            </a:pPr>
            <a:endParaRPr lang="en-IN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EB Garamond"/>
              <a:ea typeface="EB Garamond"/>
            </a:endParaRPr>
          </a:p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EB Garamond"/>
                <a:ea typeface="EB Garamond"/>
              </a:rPr>
              <a:t>To Verify the correctness of  Producer-Consumer Synchronization in GPU Programs .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4"/>
          <p:cNvSpPr/>
          <p:nvPr/>
        </p:nvSpPr>
        <p:spPr>
          <a:xfrm>
            <a:off x="1119600" y="1199160"/>
            <a:ext cx="7772040" cy="46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Arial"/>
              </a:rPr>
              <a:t>Problem State</a:t>
            </a:r>
            <a:r>
              <a:rPr lang="en-IN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Arial"/>
              </a:rPr>
              <a:t>ment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200520" y="1199160"/>
            <a:ext cx="7772040" cy="58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>
              <a:lnSpc>
                <a:spcPct val="100000"/>
              </a:lnSpc>
            </a:pPr>
            <a:r>
              <a:rPr lang="en-IN" sz="24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Arial"/>
              </a:rPr>
              <a:t>Summary of Contribution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0" y="1660680"/>
            <a:ext cx="9064440" cy="502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9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Named Barriers.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Warp-Specialized Kernels.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Compute Unified Device Architecture(CUDA)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WEFT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Background and Motivation.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523880" y="1581120"/>
            <a:ext cx="7619760" cy="360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2"/>
          <p:cNvSpPr/>
          <p:nvPr/>
        </p:nvSpPr>
        <p:spPr>
          <a:xfrm>
            <a:off x="200520" y="1902600"/>
            <a:ext cx="8578440" cy="442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>
              <a:lnSpc>
                <a:spcPct val="100000"/>
              </a:lnSpc>
            </a:pPr>
            <a:r>
              <a:rPr lang="en-IN" sz="24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Arial"/>
              </a:rPr>
              <a:t>Warp Specialization and Named Barriers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Picture 6"/>
          <p:cNvPicPr/>
          <p:nvPr/>
        </p:nvPicPr>
        <p:blipFill>
          <a:blip r:embed="rId3"/>
          <a:stretch/>
        </p:blipFill>
        <p:spPr>
          <a:xfrm>
            <a:off x="200520" y="2447280"/>
            <a:ext cx="3638520" cy="2037960"/>
          </a:xfrm>
          <a:prstGeom prst="rect">
            <a:avLst/>
          </a:prstGeom>
          <a:ln>
            <a:noFill/>
          </a:ln>
        </p:spPr>
      </p:pic>
      <p:pic>
        <p:nvPicPr>
          <p:cNvPr id="107" name="Picture 7"/>
          <p:cNvPicPr/>
          <p:nvPr/>
        </p:nvPicPr>
        <p:blipFill>
          <a:blip r:embed="rId4"/>
          <a:stretch/>
        </p:blipFill>
        <p:spPr>
          <a:xfrm>
            <a:off x="4489920" y="2293920"/>
            <a:ext cx="4268520" cy="2097360"/>
          </a:xfrm>
          <a:prstGeom prst="rect">
            <a:avLst/>
          </a:prstGeom>
          <a:ln>
            <a:noFill/>
          </a:ln>
        </p:spPr>
      </p:pic>
      <p:pic>
        <p:nvPicPr>
          <p:cNvPr id="108" name="Picture 8"/>
          <p:cNvPicPr/>
          <p:nvPr/>
        </p:nvPicPr>
        <p:blipFill>
          <a:blip r:embed="rId5"/>
          <a:stretch/>
        </p:blipFill>
        <p:spPr>
          <a:xfrm>
            <a:off x="2645280" y="4485600"/>
            <a:ext cx="2876040" cy="209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384120" y="1379160"/>
            <a:ext cx="7772040" cy="433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90000"/>
              </a:lnSpc>
            </a:pPr>
            <a:r>
              <a:rPr lang="en-IN" sz="22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Operational Semantics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0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State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state  ‘s’ of CTA  consists of the following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Enabled map ἐ - It maps thread identifiers to Booleans indicating whether a thread is enabled or not.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Barrier map B –It maps the barrier names to a triple consisting of a list I of threads that have synced at the barrier, a list A of threads that have arrived at the barrier, and the thread count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thread count of unconﬁgured barriers is denoted by ⊥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An empty list of thread identiﬁers is denoted by []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“::” adds a thread to a list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Picture 4"/>
          <p:cNvPicPr/>
          <p:nvPr/>
        </p:nvPicPr>
        <p:blipFill>
          <a:blip r:embed="rId2"/>
          <a:srcRect l="54809" t="35212" r="19501" b="51663"/>
          <a:stretch/>
        </p:blipFill>
        <p:spPr>
          <a:xfrm>
            <a:off x="1006200" y="4323600"/>
            <a:ext cx="2521440" cy="771120"/>
          </a:xfrm>
          <a:prstGeom prst="rect">
            <a:avLst/>
          </a:prstGeom>
          <a:ln>
            <a:noFill/>
          </a:ln>
        </p:spPr>
      </p:pic>
      <p:pic>
        <p:nvPicPr>
          <p:cNvPr id="111" name="Picture 5"/>
          <p:cNvPicPr/>
          <p:nvPr/>
        </p:nvPicPr>
        <p:blipFill>
          <a:blip r:embed="rId3"/>
          <a:srcRect l="45648" t="40994" r="10785" b="43780"/>
          <a:stretch/>
        </p:blipFill>
        <p:spPr>
          <a:xfrm>
            <a:off x="854280" y="5347080"/>
            <a:ext cx="4001040" cy="1180440"/>
          </a:xfrm>
          <a:prstGeom prst="rect">
            <a:avLst/>
          </a:prstGeom>
          <a:ln>
            <a:noFill/>
          </a:ln>
        </p:spPr>
      </p:pic>
      <p:pic>
        <p:nvPicPr>
          <p:cNvPr id="112" name="Picture 6"/>
          <p:cNvPicPr/>
          <p:nvPr/>
        </p:nvPicPr>
        <p:blipFill>
          <a:blip r:embed="rId4"/>
          <a:srcRect l="14036" t="33376" r="53921" b="60861"/>
          <a:stretch/>
        </p:blipFill>
        <p:spPr>
          <a:xfrm>
            <a:off x="5555160" y="4232520"/>
            <a:ext cx="3287880" cy="777600"/>
          </a:xfrm>
          <a:prstGeom prst="rect">
            <a:avLst/>
          </a:prstGeom>
          <a:ln>
            <a:noFill/>
          </a:ln>
        </p:spPr>
      </p:pic>
      <p:sp>
        <p:nvSpPr>
          <p:cNvPr id="113" name="CustomShape 2"/>
          <p:cNvSpPr/>
          <p:nvPr/>
        </p:nvSpPr>
        <p:spPr>
          <a:xfrm>
            <a:off x="471960" y="3959640"/>
            <a:ext cx="1832760" cy="46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>
              <a:lnSpc>
                <a:spcPct val="100000"/>
              </a:lnSpc>
            </a:pPr>
            <a:r>
              <a:rPr lang="en-IN" sz="20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Semantics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2"/>
          <p:cNvPicPr/>
          <p:nvPr/>
        </p:nvPicPr>
        <p:blipFill>
          <a:blip r:embed="rId2"/>
          <a:srcRect l="46093" t="60704" r="9750" b="21442"/>
          <a:stretch/>
        </p:blipFill>
        <p:spPr>
          <a:xfrm>
            <a:off x="501480" y="1362600"/>
            <a:ext cx="3388680" cy="1242360"/>
          </a:xfrm>
          <a:prstGeom prst="rect">
            <a:avLst/>
          </a:prstGeom>
          <a:ln>
            <a:noFill/>
          </a:ln>
        </p:spPr>
      </p:pic>
      <p:pic>
        <p:nvPicPr>
          <p:cNvPr id="115" name="Picture 3"/>
          <p:cNvPicPr/>
          <p:nvPr/>
        </p:nvPicPr>
        <p:blipFill>
          <a:blip r:embed="rId3"/>
          <a:srcRect l="10373" t="49931" r="51704" b="41122"/>
          <a:stretch/>
        </p:blipFill>
        <p:spPr>
          <a:xfrm>
            <a:off x="0" y="2866320"/>
            <a:ext cx="3890160" cy="816480"/>
          </a:xfrm>
          <a:prstGeom prst="rect">
            <a:avLst/>
          </a:prstGeom>
          <a:ln>
            <a:noFill/>
          </a:ln>
        </p:spPr>
      </p:pic>
      <p:pic>
        <p:nvPicPr>
          <p:cNvPr id="116" name="Picture 4"/>
          <p:cNvPicPr/>
          <p:nvPr/>
        </p:nvPicPr>
        <p:blipFill>
          <a:blip r:embed="rId4"/>
          <a:srcRect l="11413" t="54660" r="50946" b="34547"/>
          <a:stretch/>
        </p:blipFill>
        <p:spPr>
          <a:xfrm>
            <a:off x="0" y="3802680"/>
            <a:ext cx="4502160" cy="1159920"/>
          </a:xfrm>
          <a:prstGeom prst="rect">
            <a:avLst/>
          </a:prstGeom>
          <a:ln>
            <a:noFill/>
          </a:ln>
        </p:spPr>
      </p:pic>
      <p:pic>
        <p:nvPicPr>
          <p:cNvPr id="117" name="Picture 5"/>
          <p:cNvPicPr/>
          <p:nvPr/>
        </p:nvPicPr>
        <p:blipFill>
          <a:blip r:embed="rId5"/>
          <a:srcRect l="10782" t="42308" r="51115" b="48509"/>
          <a:stretch/>
        </p:blipFill>
        <p:spPr>
          <a:xfrm>
            <a:off x="501480" y="5220360"/>
            <a:ext cx="3756600" cy="1082160"/>
          </a:xfrm>
          <a:prstGeom prst="rect">
            <a:avLst/>
          </a:prstGeom>
          <a:ln>
            <a:noFill/>
          </a:ln>
        </p:spPr>
      </p:pic>
      <p:pic>
        <p:nvPicPr>
          <p:cNvPr id="118" name="Picture 6"/>
          <p:cNvPicPr/>
          <p:nvPr/>
        </p:nvPicPr>
        <p:blipFill>
          <a:blip r:embed="rId6"/>
          <a:srcRect l="11228" t="55187" r="49195" b="34055"/>
          <a:stretch/>
        </p:blipFill>
        <p:spPr>
          <a:xfrm>
            <a:off x="4651920" y="1341720"/>
            <a:ext cx="4491720" cy="1218960"/>
          </a:xfrm>
          <a:prstGeom prst="rect">
            <a:avLst/>
          </a:prstGeom>
          <a:ln>
            <a:noFill/>
          </a:ln>
        </p:spPr>
      </p:pic>
      <p:pic>
        <p:nvPicPr>
          <p:cNvPr id="119" name="Picture 7"/>
          <p:cNvPicPr/>
          <p:nvPr/>
        </p:nvPicPr>
        <p:blipFill>
          <a:blip r:embed="rId7"/>
          <a:srcRect l="10666" t="35738" r="49784" b="56368"/>
          <a:stretch/>
        </p:blipFill>
        <p:spPr>
          <a:xfrm>
            <a:off x="4884480" y="2697840"/>
            <a:ext cx="3822120" cy="985320"/>
          </a:xfrm>
          <a:prstGeom prst="rect">
            <a:avLst/>
          </a:prstGeom>
          <a:ln>
            <a:noFill/>
          </a:ln>
        </p:spPr>
      </p:pic>
      <p:pic>
        <p:nvPicPr>
          <p:cNvPr id="120" name="Picture 8"/>
          <p:cNvPicPr/>
          <p:nvPr/>
        </p:nvPicPr>
        <p:blipFill>
          <a:blip r:embed="rId8"/>
          <a:srcRect l="11264" t="52293" r="51696" b="39281"/>
          <a:stretch/>
        </p:blipFill>
        <p:spPr>
          <a:xfrm>
            <a:off x="4651920" y="3992040"/>
            <a:ext cx="4272480" cy="970560"/>
          </a:xfrm>
          <a:prstGeom prst="rect">
            <a:avLst/>
          </a:prstGeom>
          <a:ln>
            <a:noFill/>
          </a:ln>
        </p:spPr>
      </p:pic>
      <p:pic>
        <p:nvPicPr>
          <p:cNvPr id="121" name="Picture 9"/>
          <p:cNvPicPr/>
          <p:nvPr/>
        </p:nvPicPr>
        <p:blipFill>
          <a:blip r:embed="rId9"/>
          <a:srcRect l="9305" t="68588" r="51707" b="22495"/>
          <a:stretch/>
        </p:blipFill>
        <p:spPr>
          <a:xfrm>
            <a:off x="4448880" y="5032800"/>
            <a:ext cx="4475880" cy="1154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2"/>
          <p:cNvPicPr/>
          <p:nvPr/>
        </p:nvPicPr>
        <p:blipFill>
          <a:blip r:embed="rId2"/>
          <a:srcRect l="50968" t="42308" r="9158" b="47456"/>
          <a:stretch/>
        </p:blipFill>
        <p:spPr>
          <a:xfrm>
            <a:off x="483120" y="1867320"/>
            <a:ext cx="5691960" cy="1208160"/>
          </a:xfrm>
          <a:prstGeom prst="rect">
            <a:avLst/>
          </a:prstGeom>
          <a:ln>
            <a:noFill/>
          </a:ln>
        </p:spPr>
      </p:pic>
      <p:pic>
        <p:nvPicPr>
          <p:cNvPr id="123" name="Picture 3"/>
          <p:cNvPicPr/>
          <p:nvPr/>
        </p:nvPicPr>
        <p:blipFill>
          <a:blip r:embed="rId3"/>
          <a:srcRect l="51422" t="49931" r="10060" b="36644"/>
          <a:stretch/>
        </p:blipFill>
        <p:spPr>
          <a:xfrm>
            <a:off x="483120" y="3159360"/>
            <a:ext cx="5504040" cy="1180800"/>
          </a:xfrm>
          <a:prstGeom prst="rect">
            <a:avLst/>
          </a:prstGeom>
          <a:ln>
            <a:noFill/>
          </a:ln>
        </p:spPr>
      </p:pic>
      <p:pic>
        <p:nvPicPr>
          <p:cNvPr id="124" name="Picture 4"/>
          <p:cNvPicPr/>
          <p:nvPr/>
        </p:nvPicPr>
        <p:blipFill>
          <a:blip r:embed="rId4"/>
          <a:srcRect l="40604" t="39060" r="6657" b="46747"/>
          <a:stretch/>
        </p:blipFill>
        <p:spPr>
          <a:xfrm>
            <a:off x="226440" y="4349880"/>
            <a:ext cx="6205320" cy="832680"/>
          </a:xfrm>
          <a:prstGeom prst="rect">
            <a:avLst/>
          </a:prstGeom>
          <a:ln>
            <a:noFill/>
          </a:ln>
        </p:spPr>
      </p:pic>
      <p:pic>
        <p:nvPicPr>
          <p:cNvPr id="125" name="Picture 5"/>
          <p:cNvPicPr/>
          <p:nvPr/>
        </p:nvPicPr>
        <p:blipFill>
          <a:blip r:embed="rId5"/>
          <a:srcRect l="51115" t="50453" r="9012" b="37210"/>
          <a:stretch/>
        </p:blipFill>
        <p:spPr>
          <a:xfrm>
            <a:off x="483120" y="5398560"/>
            <a:ext cx="6508440" cy="1189440"/>
          </a:xfrm>
          <a:prstGeom prst="rect">
            <a:avLst/>
          </a:prstGeom>
          <a:ln>
            <a:noFill/>
          </a:ln>
        </p:spPr>
      </p:pic>
      <p:sp>
        <p:nvSpPr>
          <p:cNvPr id="126" name="CustomShape 1"/>
          <p:cNvSpPr/>
          <p:nvPr/>
        </p:nvSpPr>
        <p:spPr>
          <a:xfrm>
            <a:off x="577080" y="1405800"/>
            <a:ext cx="1832760" cy="46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>
              <a:lnSpc>
                <a:spcPct val="100000"/>
              </a:lnSpc>
            </a:pPr>
            <a:r>
              <a:rPr lang="en-IN" sz="20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Algorithm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3"/>
          <p:cNvPicPr/>
          <p:nvPr/>
        </p:nvPicPr>
        <p:blipFill>
          <a:blip r:embed="rId2"/>
          <a:srcRect l="40440" t="45271" r="7487" b="41422"/>
          <a:stretch/>
        </p:blipFill>
        <p:spPr>
          <a:xfrm>
            <a:off x="175320" y="1108440"/>
            <a:ext cx="6990840" cy="992160"/>
          </a:xfrm>
          <a:prstGeom prst="rect">
            <a:avLst/>
          </a:prstGeom>
          <a:ln>
            <a:noFill/>
          </a:ln>
        </p:spPr>
      </p:pic>
      <p:pic>
        <p:nvPicPr>
          <p:cNvPr id="128" name="Picture 4"/>
          <p:cNvPicPr/>
          <p:nvPr/>
        </p:nvPicPr>
        <p:blipFill>
          <a:blip r:embed="rId3"/>
          <a:srcRect l="41437" t="65394" r="7490" b="21895"/>
          <a:stretch/>
        </p:blipFill>
        <p:spPr>
          <a:xfrm>
            <a:off x="336600" y="2101320"/>
            <a:ext cx="6934680" cy="901440"/>
          </a:xfrm>
          <a:prstGeom prst="rect">
            <a:avLst/>
          </a:prstGeom>
          <a:ln>
            <a:noFill/>
          </a:ln>
        </p:spPr>
      </p:pic>
      <p:pic>
        <p:nvPicPr>
          <p:cNvPr id="129" name="Picture 5"/>
          <p:cNvPicPr/>
          <p:nvPr/>
        </p:nvPicPr>
        <p:blipFill>
          <a:blip r:embed="rId4"/>
          <a:srcRect l="40606" t="63617" r="5658" b="20413"/>
          <a:stretch/>
        </p:blipFill>
        <p:spPr>
          <a:xfrm>
            <a:off x="0" y="2914200"/>
            <a:ext cx="7857720" cy="1245240"/>
          </a:xfrm>
          <a:prstGeom prst="rect">
            <a:avLst/>
          </a:prstGeom>
          <a:ln>
            <a:noFill/>
          </a:ln>
        </p:spPr>
      </p:pic>
      <p:pic>
        <p:nvPicPr>
          <p:cNvPr id="130" name="Picture 6"/>
          <p:cNvPicPr/>
          <p:nvPr/>
        </p:nvPicPr>
        <p:blipFill>
          <a:blip r:embed="rId5"/>
          <a:srcRect l="7490" t="32254" r="48260" b="53258"/>
          <a:stretch/>
        </p:blipFill>
        <p:spPr>
          <a:xfrm>
            <a:off x="175320" y="3896280"/>
            <a:ext cx="7191360" cy="1393920"/>
          </a:xfrm>
          <a:prstGeom prst="rect">
            <a:avLst/>
          </a:prstGeom>
          <a:ln>
            <a:noFill/>
          </a:ln>
        </p:spPr>
      </p:pic>
      <p:pic>
        <p:nvPicPr>
          <p:cNvPr id="131" name="Picture 7"/>
          <p:cNvPicPr/>
          <p:nvPr/>
        </p:nvPicPr>
        <p:blipFill>
          <a:blip r:embed="rId6"/>
          <a:srcRect l="7321" t="52672" r="48094" b="30177"/>
          <a:stretch/>
        </p:blipFill>
        <p:spPr>
          <a:xfrm>
            <a:off x="601560" y="5173920"/>
            <a:ext cx="5302440" cy="1424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680"/>
            <a:ext cx="4670153" cy="5235893"/>
          </a:xfrm>
          <a:prstGeom prst="rect">
            <a:avLst/>
          </a:prstGeom>
        </p:spPr>
      </p:pic>
      <p:pic>
        <p:nvPicPr>
          <p:cNvPr id="8" name="Content Placeholder 3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273" y="1249681"/>
            <a:ext cx="4257610" cy="543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50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</TotalTime>
  <Words>728</Words>
  <Application>Microsoft Office PowerPoint</Application>
  <PresentationFormat>On-screen Show (4:3)</PresentationFormat>
  <Paragraphs>122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EB Garamond</vt:lpstr>
      <vt:lpstr>Symbol</vt:lpstr>
      <vt:lpstr>Times New Roman</vt:lpstr>
      <vt:lpstr>Trebuchet MS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Dr. Rahul Nagpal</dc:creator>
  <dc:description/>
  <cp:lastModifiedBy>Akanksha Tonne</cp:lastModifiedBy>
  <cp:revision>18</cp:revision>
  <dcterms:modified xsi:type="dcterms:W3CDTF">2019-11-21T17:01:16Z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</Properties>
</file>